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</p:sldMasterIdLst>
  <p:notesMasterIdLst>
    <p:notesMasterId r:id="rId13"/>
  </p:notesMasterIdLst>
  <p:sldIdLst>
    <p:sldId id="256" r:id="rId2"/>
    <p:sldId id="263" r:id="rId3"/>
    <p:sldId id="258" r:id="rId4"/>
    <p:sldId id="259" r:id="rId5"/>
    <p:sldId id="264" r:id="rId6"/>
    <p:sldId id="260" r:id="rId7"/>
    <p:sldId id="266" r:id="rId8"/>
    <p:sldId id="261" r:id="rId9"/>
    <p:sldId id="262" r:id="rId10"/>
    <p:sldId id="267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47"/>
  </p:normalViewPr>
  <p:slideViewPr>
    <p:cSldViewPr snapToGrid="0" snapToObjects="1">
      <p:cViewPr varScale="1">
        <p:scale>
          <a:sx n="81" d="100"/>
          <a:sy n="81" d="100"/>
        </p:scale>
        <p:origin x="1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0EF79-E40C-3949-81A2-DB75C452CCB1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F950F-D856-6E45-8699-BB8D467B0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describe what a test section is used for and emphasize that the photo here is just an example for the audience’s visualization</a:t>
            </a:r>
          </a:p>
          <a:p>
            <a:endParaRPr lang="en-US" dirty="0"/>
          </a:p>
          <a:p>
            <a:r>
              <a:rPr lang="en-US" dirty="0"/>
              <a:t>AS: If you are presenting this in front of an audience you want to increase the figure caption size and point things out on the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describe how previous data was used to find constants for the transition piece calculations</a:t>
            </a:r>
          </a:p>
          <a:p>
            <a:r>
              <a:rPr lang="en-US" dirty="0"/>
              <a:t>AS: I changed the second bullet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discuss meaning of results during presentation</a:t>
            </a:r>
          </a:p>
          <a:p>
            <a:r>
              <a:rPr lang="en-US" dirty="0"/>
              <a:t>AS: You should increase the font and tick label sizes. You want figures with a white outline - it looks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9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trying to decide how I can describe this slide to the audience in a simplistic, understandable manner. If you have suggestions, they would be helpful!</a:t>
            </a:r>
          </a:p>
          <a:p>
            <a:r>
              <a:rPr lang="en-US" dirty="0"/>
              <a:t>AS: same thing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correct citation?</a:t>
            </a:r>
          </a:p>
          <a:p>
            <a:r>
              <a:rPr lang="en-US" dirty="0"/>
              <a:t>AS: make figures larger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3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AS: You can add a note as to they type of experiments you do – active flow control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4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AS: if you used </a:t>
            </a:r>
            <a:r>
              <a:rPr lang="en-US"/>
              <a:t>any references cite them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F950F-D856-6E45-8699-BB8D467B0D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4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55D5-BB21-8B44-94ED-9B3A17A3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407AC-0052-0D4C-B5CC-6FFF7D2A6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6E90-C08E-BC4E-A8DC-5BB4C2E4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DE13-CECE-864A-94E7-1D1E347CFAE4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E828D-E135-5840-B7E8-ADA43181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6E8FB-50EE-8C44-A8C5-4358FFDB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1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2BDF-5C73-4C48-83B6-FCC9ABDA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F65ED-A16B-E247-95DE-7679FFB86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47E89-68DB-3F44-A7FA-A4045031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E5840-F747-9E45-84FA-D23CEEB5A9DF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7BA9E-D795-8B42-93E4-58E661FE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9668A-F425-C745-B02B-BDB1EB5A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FB7629-23CF-EB47-BB01-16820082D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09D04-16B5-2647-AF02-7646C7532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97584-EDE1-9D46-858B-AD6CE72D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907-8E21-B645-8BAE-2304FC58072A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56CB0-12C8-5B4D-8CDE-C901D2EC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EA86E-FE1F-F94A-AED2-7E77BC94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B4B9-09A3-6A49-ABCD-98647846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C19D7-1923-1241-8511-B1AA270B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25EE-C7A4-B147-BA58-074F6565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3ACD-DCB5-E249-9C31-58FE84F7A0A7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D063B-D93F-2844-8AC8-2DBC8326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674EB-834B-7547-BE25-D0554AFF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68BE-39D4-5E4F-B41B-AEF64CB4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46C4F-391A-EF40-A64E-759916CEA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8A7FE-8C31-0B46-9E2B-1751B63F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1D1E-9AC7-814D-B0A6-6B0CC53AE29B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94DF6-69BA-D24C-B7FD-FC0B6177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C8A2D-05DC-A047-B37B-D11F1F22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0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116B-86C9-7242-B1D6-43F73523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2F662-D043-454C-9A8E-7B0EB447E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BBEDB-5A92-464B-9F7D-360D1BC70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E3396-8A6B-E74D-90F9-DD89D203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48E0-47F0-5D47-B9B5-1EA9E08CFFAD}" type="datetime1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DCA7-0F9C-CD44-9B1E-409AB6C4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6F946-FBD4-7C4A-8DC8-B7BFA580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7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FB35-BD16-6F4B-90B0-3A1FC91C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4A7D-86F1-9A40-B63F-46A9B06A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BE033-0DB2-FD4C-B38A-BFB67C69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A0E6D-3DA7-EB4C-B24B-8C92660A9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82F9A-D731-AD4E-972A-600686275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830EA-F5C6-A54F-85F3-0379FAB4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A689-6616-8446-BE75-EFAFEA574120}" type="datetime1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04F8E-26B9-904E-8C84-3B71991B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C42C87-58AB-9F4F-A0B9-5EB2F95D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6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7313-D957-1142-A021-C76313FA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8BD69-A567-9542-8581-D9710107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2E3F-7F81-A549-BB23-92A81DAFE5F0}" type="datetime1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07824-2A5A-A94C-8752-F026C918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07EF3-0F53-404E-B058-1162A30D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8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7E854-DF0A-684E-829B-D1D97CFC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6FB5-44EE-E04C-AACD-991626ABD18C}" type="datetime1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3FF2E-FC4B-8D42-9B6F-6DFD356E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B8021-2987-3045-819F-7F92A520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C40-E564-6541-8091-23792E8D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20EB-B565-6F43-9B11-C5B587DDC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B4A2E-2F34-C647-B4C6-C6A7BCC8B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5A812-5974-2C44-AF90-E47B37E0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7C04-FA13-3B47-A534-C093407B70DF}" type="datetime1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623E5-AE67-E64D-B9F2-9156E2C3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FD96B-FA8F-574A-8C9E-30ACF126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AB90-5C47-9244-B5F8-D684ABCD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41BD3-7539-F34E-BAB7-99FEE4DFA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FA10-7259-374E-92F3-3A2679F01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B7EFA-A9D1-0A42-8924-D49EC2A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1B7E-2374-4342-A19E-7BCA10335FCC}" type="datetime1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644B8-4FA1-9549-92B0-A433390EE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748AB-8FDC-AA45-8CF2-0E6CC859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10134-066B-D148-A8B1-06A62A65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BC097-64C8-BE4C-9439-9347CE409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2A413-1DEC-4848-AD1B-9D3DEC3A8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CBDD-B078-7646-BE5A-2833D98A7B88}" type="datetime1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D53DA-45CA-6347-B29A-4AF3404A5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F3FB-8C9B-0544-A08D-A660BC27B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766F-213D-2540-A2DB-9DB737E17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c.nasa.gov/www/k-12/airplane/isentrop.html" TargetMode="External"/><Relationship Id="rId2" Type="http://schemas.openxmlformats.org/officeDocument/2006/relationships/hyperlink" Target="https://mems.duke.edu/research/centers-labs/wind-tunne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mems.duke.edu/research/centers-labs/wind-tunne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57B5-78EC-E44A-9DF8-0CFFD74582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Flow Characterization for Jet Transition Piece in TFCL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91BE0D-EC62-8046-810B-F757B0463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15893"/>
            <a:ext cx="10515600" cy="1655762"/>
          </a:xfrm>
        </p:spPr>
        <p:txBody>
          <a:bodyPr>
            <a:normAutofit/>
          </a:bodyPr>
          <a:lstStyle/>
          <a:p>
            <a:r>
              <a:rPr lang="en-US" sz="1800" dirty="0"/>
              <a:t>Collin Greene</a:t>
            </a:r>
          </a:p>
          <a:p>
            <a:r>
              <a:rPr lang="en-US" sz="1800" dirty="0"/>
              <a:t>Advisor: Dr. Jesse Little</a:t>
            </a:r>
          </a:p>
          <a:p>
            <a:r>
              <a:rPr lang="en-US" sz="1800" dirty="0"/>
              <a:t>University of Arizona, Aerospace and Mechanical Engineering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A72F551B-D427-CC48-900C-297A39086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9" y="5325533"/>
            <a:ext cx="1079667" cy="147627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DB60158-1162-B646-B747-5BA7FD55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0" y="5325533"/>
            <a:ext cx="52451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3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9A5B-7602-9E4A-BEEE-AF782F2F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&amp;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6FD5-55D3-7C43-981E-5E71E1EB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435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 you!</a:t>
            </a:r>
          </a:p>
          <a:p>
            <a:r>
              <a:rPr lang="en-US" sz="2400" dirty="0"/>
              <a:t>Arizona Space Grant</a:t>
            </a:r>
          </a:p>
          <a:p>
            <a:r>
              <a:rPr lang="en-US" sz="2400" dirty="0"/>
              <a:t>Dr. Jesse Little</a:t>
            </a:r>
          </a:p>
          <a:p>
            <a:r>
              <a:rPr lang="en-US" sz="2400" dirty="0"/>
              <a:t>Ashish Singh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References:</a:t>
            </a:r>
          </a:p>
          <a:p>
            <a:r>
              <a:rPr lang="en-US" sz="2400" dirty="0"/>
              <a:t>[1] </a:t>
            </a:r>
            <a:r>
              <a:rPr lang="en-US" sz="2400" dirty="0">
                <a:hlinkClick r:id="rId2"/>
              </a:rPr>
              <a:t>https://mems.duke.edu/research/centers-labs/wind-tunnel</a:t>
            </a:r>
            <a:endParaRPr lang="en-US" sz="2400" dirty="0"/>
          </a:p>
          <a:p>
            <a:r>
              <a:rPr lang="en-US" sz="2400" dirty="0"/>
              <a:t>[2] </a:t>
            </a:r>
            <a:r>
              <a:rPr lang="en-US" sz="2400" dirty="0">
                <a:hlinkClick r:id="rId3"/>
              </a:rPr>
              <a:t>https://www.grc.nasa.gov/www/k-12/airplane/isentrop.html</a:t>
            </a:r>
            <a:endParaRPr lang="en-US" sz="2400" dirty="0"/>
          </a:p>
          <a:p>
            <a:r>
              <a:rPr lang="en-US" sz="2400" dirty="0"/>
              <a:t>[3] Ashish Singh, Ns-DBD Wake Experiment Planning Notes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F8E6-B31A-8343-B92C-6DD9B351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E7B766F-213D-2540-A2DB-9DB737E17F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3324225"/>
            <a:ext cx="1509713" cy="2095500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324225"/>
            <a:ext cx="83915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8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 Objectives: </a:t>
            </a:r>
          </a:p>
          <a:p>
            <a:r>
              <a:rPr lang="en-US" dirty="0"/>
              <a:t>To characterize flow from jet outlet once circle-to-square transition piece is installed</a:t>
            </a:r>
          </a:p>
          <a:p>
            <a:r>
              <a:rPr lang="en-US" dirty="0"/>
              <a:t>To detect any underlying distortions caused by transition piece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Why are we interested?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1586" cy="4351338"/>
          </a:xfrm>
        </p:spPr>
        <p:txBody>
          <a:bodyPr/>
          <a:lstStyle/>
          <a:p>
            <a:r>
              <a:rPr lang="en-US" dirty="0"/>
              <a:t>Located at University of Arizona AME Building </a:t>
            </a:r>
          </a:p>
          <a:p>
            <a:r>
              <a:rPr lang="en-US" dirty="0"/>
              <a:t>Active Flow Control</a:t>
            </a:r>
          </a:p>
          <a:p>
            <a:r>
              <a:rPr lang="en-US" dirty="0"/>
              <a:t>Current configuration produces compressible subsonic air flow up to Mach 0.6</a:t>
            </a:r>
          </a:p>
          <a:p>
            <a:r>
              <a:rPr lang="en-US" dirty="0"/>
              <a:t>Needs transition piece to install test section and increase flow velocity for future experiments</a:t>
            </a: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FC210-C350-5247-8F70-48521197A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859727" y="417948"/>
            <a:ext cx="4798872" cy="2707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A04EF-438F-D049-AF3F-995D67EAC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728" y="3178157"/>
            <a:ext cx="4798871" cy="2507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62D306-B398-3349-8A5B-226CD3CB0F55}"/>
              </a:ext>
            </a:extLst>
          </p:cNvPr>
          <p:cNvSpPr txBox="1"/>
          <p:nvPr/>
        </p:nvSpPr>
        <p:spPr>
          <a:xfrm>
            <a:off x="6859727" y="5610248"/>
            <a:ext cx="4994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Top: Image of current jet exit</a:t>
            </a:r>
          </a:p>
          <a:p>
            <a:r>
              <a:rPr lang="en-US" sz="1200" dirty="0"/>
              <a:t>Bottom: Test section example </a:t>
            </a:r>
            <a:r>
              <a:rPr lang="en-US" sz="1200" dirty="0">
                <a:hlinkClick r:id="rId7"/>
              </a:rPr>
              <a:t>https://mems.duke.edu/research/centers-labs/wind-tunnel</a:t>
            </a:r>
            <a:endParaRPr lang="en-US" sz="12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301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Piece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9414" cy="4351338"/>
          </a:xfrm>
        </p:spPr>
        <p:txBody>
          <a:bodyPr/>
          <a:lstStyle/>
          <a:p>
            <a:r>
              <a:rPr lang="en-US" dirty="0"/>
              <a:t>Reduces flow area from circular cross section to square cross section</a:t>
            </a:r>
          </a:p>
          <a:p>
            <a:r>
              <a:rPr lang="en-US" dirty="0"/>
              <a:t>Creates higher speed flow at outlet</a:t>
            </a:r>
          </a:p>
          <a:p>
            <a:r>
              <a:rPr lang="en-US" dirty="0"/>
              <a:t>Preliminary calculations show that transition piece increases exit flow speed from Mach [0.1 0.3] to [0.2 0.94]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5ED60E2A-56E5-AD49-878A-295940930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122" y="1690688"/>
            <a:ext cx="3859639" cy="3184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4391F-96BE-E44F-A49B-73951D96C80D}"/>
              </a:ext>
            </a:extLst>
          </p:cNvPr>
          <p:cNvSpPr txBox="1"/>
          <p:nvPr/>
        </p:nvSpPr>
        <p:spPr>
          <a:xfrm>
            <a:off x="7674429" y="5127171"/>
            <a:ext cx="3869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of transition piece. Circular region is where piece will be attached to jet outlet, square region is outlet of piece where flow will exit for future experiments.</a:t>
            </a:r>
          </a:p>
        </p:txBody>
      </p:sp>
    </p:spTree>
    <p:extLst>
      <p:ext uri="{BB962C8B-B14F-4D97-AF65-F5344CB8AC3E}">
        <p14:creationId xmlns:p14="http://schemas.microsoft.com/office/powerpoint/2010/main" val="385547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349"/>
            <a:ext cx="10515600" cy="4351338"/>
          </a:xfrm>
        </p:spPr>
        <p:txBody>
          <a:bodyPr/>
          <a:lstStyle/>
          <a:p>
            <a:r>
              <a:rPr lang="en-US" dirty="0"/>
              <a:t>Isentropic Flow Equations: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Through analysis we can find theoretical outlet Mach numbers and differential pressure values for transition piece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F794F288-86E6-1846-95DC-28A1F645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792" y="2134053"/>
            <a:ext cx="5428416" cy="25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2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Preliminary Calculations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6</a:t>
            </a:fld>
            <a:endParaRPr lang="en-US"/>
          </a:p>
        </p:txBody>
      </p:sp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294E4A20-56F7-DD44-BA0F-95A282739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05453" y="1185802"/>
            <a:ext cx="7981094" cy="5170548"/>
          </a:xfrm>
        </p:spPr>
      </p:pic>
    </p:spTree>
    <p:extLst>
      <p:ext uri="{BB962C8B-B14F-4D97-AF65-F5344CB8AC3E}">
        <p14:creationId xmlns:p14="http://schemas.microsoft.com/office/powerpoint/2010/main" val="185072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Preliminary Calculations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7</a:t>
            </a:fld>
            <a:endParaRPr lang="en-US"/>
          </a:p>
        </p:txBody>
      </p:sp>
      <p:pic>
        <p:nvPicPr>
          <p:cNvPr id="14" name="Content Placeholder 13" descr="A close up of a map&#10;&#10;Description automatically generated">
            <a:extLst>
              <a:ext uri="{FF2B5EF4-FFF2-40B4-BE49-F238E27FC236}">
                <a16:creationId xmlns:a16="http://schemas.microsoft.com/office/drawing/2014/main" id="{75971B86-801C-3949-95D2-9FF9A4733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3894" y="1196350"/>
            <a:ext cx="8224212" cy="5137463"/>
          </a:xfrm>
        </p:spPr>
      </p:pic>
    </p:spTree>
    <p:extLst>
      <p:ext uri="{BB962C8B-B14F-4D97-AF65-F5344CB8AC3E}">
        <p14:creationId xmlns:p14="http://schemas.microsoft.com/office/powerpoint/2010/main" val="391942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0186" cy="4351338"/>
          </a:xfrm>
        </p:spPr>
        <p:txBody>
          <a:bodyPr/>
          <a:lstStyle/>
          <a:p>
            <a:r>
              <a:rPr lang="en-US" dirty="0"/>
              <a:t>Total pressure rake will measure pressure values for locations downstream of the transition piece outlet</a:t>
            </a:r>
          </a:p>
          <a:p>
            <a:r>
              <a:rPr lang="en-US" dirty="0"/>
              <a:t>‘Wake rake’ uses pitot tubes to collect pressure data</a:t>
            </a:r>
          </a:p>
          <a:p>
            <a:r>
              <a:rPr lang="en-US" dirty="0"/>
              <a:t>Data will be collected using LabView and analyzed using MATLAB to find mean flow velocities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indoor, sitting, black, wooden&#10;&#10;Description automatically generated">
            <a:extLst>
              <a:ext uri="{FF2B5EF4-FFF2-40B4-BE49-F238E27FC236}">
                <a16:creationId xmlns:a16="http://schemas.microsoft.com/office/drawing/2014/main" id="{3E26A98A-A55E-1340-A55E-E30DE5F88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52" y="590405"/>
            <a:ext cx="3665272" cy="2091064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B33E352-4B07-3040-B7E3-6691DD7E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705" y="2384370"/>
            <a:ext cx="3762919" cy="3270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79DB8-C56B-3245-8DE4-F5664DAE7B89}"/>
              </a:ext>
            </a:extLst>
          </p:cNvPr>
          <p:cNvSpPr txBox="1"/>
          <p:nvPr/>
        </p:nvSpPr>
        <p:spPr>
          <a:xfrm>
            <a:off x="6909705" y="5545592"/>
            <a:ext cx="444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Top: Image of total pressure rake used to collect data</a:t>
            </a:r>
          </a:p>
          <a:p>
            <a:r>
              <a:rPr lang="en-US" sz="1200" dirty="0"/>
              <a:t>Bottom: Diagram of total pressure rake configuration. Transition piece exit will be to right of diagram (Ashish Singh, Ns-DBD Wake Experiment Planning Notes)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0B611C-4637-224D-B419-8C5897788071}"/>
              </a:ext>
            </a:extLst>
          </p:cNvPr>
          <p:cNvCxnSpPr/>
          <p:nvPr/>
        </p:nvCxnSpPr>
        <p:spPr>
          <a:xfrm flipH="1">
            <a:off x="9161021" y="2810040"/>
            <a:ext cx="1074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133FF0-19A8-F54E-AAA6-E6A0D201E4A8}"/>
              </a:ext>
            </a:extLst>
          </p:cNvPr>
          <p:cNvSpPr txBox="1"/>
          <p:nvPr/>
        </p:nvSpPr>
        <p:spPr>
          <a:xfrm>
            <a:off x="9318214" y="2809849"/>
            <a:ext cx="1113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Flow Direction</a:t>
            </a:r>
          </a:p>
        </p:txBody>
      </p:sp>
    </p:spTree>
    <p:extLst>
      <p:ext uri="{BB962C8B-B14F-4D97-AF65-F5344CB8AC3E}">
        <p14:creationId xmlns:p14="http://schemas.microsoft.com/office/powerpoint/2010/main" val="357824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B93-7456-5C48-BD22-FD7F0B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6542-81E1-AF49-809F-4A589B83C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pressure data for multiple transition piece exit locations and Mach numbers</a:t>
            </a:r>
          </a:p>
          <a:p>
            <a:r>
              <a:rPr lang="en-US" dirty="0"/>
              <a:t>Convert pressure values to create velocity profile for flow from transition piece</a:t>
            </a:r>
          </a:p>
          <a:p>
            <a:r>
              <a:rPr lang="en-US" dirty="0"/>
              <a:t>Assess potential discrepancies between experimental data and theoretical calculations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E8D352D-EA22-BB40-B74E-20A86345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6232849"/>
            <a:ext cx="2296886" cy="589516"/>
          </a:xfrm>
          <a:prstGeom prst="rect">
            <a:avLst/>
          </a:prstGeom>
        </p:spPr>
      </p:pic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85D971A8-A5A4-C04D-B30E-A9C0458B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2849"/>
            <a:ext cx="457200" cy="6251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9B2D-DB04-B24C-91C7-480A11D5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766F-213D-2540-A2DB-9DB737E17F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32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598</Words>
  <Application>Microsoft Macintosh PowerPoint</Application>
  <PresentationFormat>Widescreen</PresentationFormat>
  <Paragraphs>90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Flow Characterization for Jet Transition Piece in TFCL</vt:lpstr>
      <vt:lpstr>Introduction and Goals</vt:lpstr>
      <vt:lpstr>Jet Facility</vt:lpstr>
      <vt:lpstr>Transition Piece</vt:lpstr>
      <vt:lpstr>Preliminary Calculations</vt:lpstr>
      <vt:lpstr>Preliminary Calculations</vt:lpstr>
      <vt:lpstr>Preliminary Calculations</vt:lpstr>
      <vt:lpstr>Data Acquisition Method</vt:lpstr>
      <vt:lpstr>Next Steps</vt:lpstr>
      <vt:lpstr>Acknowledgements &amp; 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Characterization for Jet Transition Piece in TFCL</dc:title>
  <dc:creator>Greene, Cole - (collinjgreene)</dc:creator>
  <cp:lastModifiedBy>Greene, Cole - (collinjgreene)</cp:lastModifiedBy>
  <cp:revision>13</cp:revision>
  <dcterms:created xsi:type="dcterms:W3CDTF">2020-03-31T21:56:30Z</dcterms:created>
  <dcterms:modified xsi:type="dcterms:W3CDTF">2020-04-03T21:10:05Z</dcterms:modified>
</cp:coreProperties>
</file>